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59" r:id="rId5"/>
    <p:sldId id="267" r:id="rId6"/>
    <p:sldId id="264" r:id="rId7"/>
    <p:sldId id="269" r:id="rId8"/>
    <p:sldId id="263" r:id="rId9"/>
    <p:sldId id="270" r:id="rId10"/>
    <p:sldId id="268" r:id="rId11"/>
    <p:sldId id="271" r:id="rId12"/>
    <p:sldId id="276" r:id="rId13"/>
    <p:sldId id="277" r:id="rId14"/>
    <p:sldId id="272" r:id="rId15"/>
    <p:sldId id="273" r:id="rId16"/>
    <p:sldId id="274" r:id="rId17"/>
    <p:sldId id="275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5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6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7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8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612259-2AEF-BF13-6FBF-D97073C04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7BCF896-3E42-49F3-975A-536CBCCE5147}" type="datetime1">
              <a:rPr lang="en-US" altLang="en-US"/>
              <a:pPr>
                <a:defRPr/>
              </a:pPr>
              <a:t>1/7/25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C26CF3-E879-C088-0411-ABD3F2C76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9875D4-EB15-ED95-F6C0-6BCECFF28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DCE40BD-1E9E-4800-9DF8-D364444468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29621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12E4DD-AB7C-E744-55F0-EFC581F08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CEA5EED-95CD-415F-8EA3-A01ABC3AF532}" type="datetime1">
              <a:rPr lang="en-US" altLang="en-US"/>
              <a:pPr>
                <a:defRPr/>
              </a:pPr>
              <a:t>1/7/25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6EF232-B091-AE6E-D290-B167D5254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AFDCC6-41CB-84BB-CD68-7A0368DC4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8F41779-1FA8-4CDD-B784-E9605CFA05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67407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EF746-067F-17D5-BF2B-CFAB9F3E3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779D85-7824-4495-9714-25EDFB965B9D}" type="datetime1">
              <a:rPr lang="en-US" altLang="en-US"/>
              <a:pPr>
                <a:defRPr/>
              </a:pPr>
              <a:t>1/7/25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0C8521-E209-718E-3CAB-6BE8F5382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C3F55D-90C0-4508-3017-D65508848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058874-D15D-47F9-8F69-6290C02016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4785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FCDD8B-4994-5744-212B-1F0388746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7446933-0D51-436F-9BC3-5EA6688D5B75}" type="datetime1">
              <a:rPr lang="en-US" altLang="en-US"/>
              <a:pPr>
                <a:defRPr/>
              </a:pPr>
              <a:t>1/7/25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555192-3DF3-4C75-DD4B-B26D91FC1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12E823-644D-6CDF-1852-32D4ADB18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AC61D6F-8B1B-4D73-8B41-93ECD2651B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15255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2CB9E5-753D-A29D-1F3B-6CFE82D1B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D5C5D4B-CD20-4E90-A3C4-E5BCAE4BECC3}" type="datetime1">
              <a:rPr lang="en-US" altLang="en-US"/>
              <a:pPr>
                <a:defRPr/>
              </a:pPr>
              <a:t>1/7/25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14312E-F184-2FD6-7E77-F984F8724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B19DA8-44BB-A13D-1034-D6545DC4E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09C3133-B2B2-41E3-AAA4-5498B82805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5182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F6A536-C082-B103-DA87-2107DE14E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1963E5D-8CF5-4A38-969B-20845382083F}" type="datetime1">
              <a:rPr lang="en-US" altLang="en-US"/>
              <a:pPr>
                <a:defRPr/>
              </a:pPr>
              <a:t>1/7/25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818321-A3D5-91DE-02A6-36E05C2FF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E4CF2B-5077-6C03-E3AA-7123D236C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7FE1A0C-7640-4838-872F-FB40F46670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26009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4BF32A-476E-F22D-2EF0-8761E76C6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D3599BE-FC73-431C-BB51-8AD69280C014}" type="datetime1">
              <a:rPr lang="en-US" altLang="en-US"/>
              <a:pPr>
                <a:defRPr/>
              </a:pPr>
              <a:t>1/7/25</a:t>
            </a:fld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69AEF7-5C8A-DFCB-7A40-92976D979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AE01A0-103C-B776-6A0A-0C2577126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DDE0DD4-9581-4D23-983B-EE725D99DC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82803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AACF58-8F57-1F9A-44F7-FAA837375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334E833-C321-4A7C-89AA-022115F4D048}" type="datetime1">
              <a:rPr lang="en-US" altLang="en-US"/>
              <a:pPr>
                <a:defRPr/>
              </a:pPr>
              <a:t>1/7/25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776676-965E-8993-6236-29790F1D1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BC7F79-E4B5-4E87-4C82-878AD0451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E6C440F-ECD0-41AA-895B-277D74B049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36093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61F0FC-AA23-739E-64EF-130D3BFA6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D335C12-F179-40C2-AF09-3791C068FFCB}" type="datetime1">
              <a:rPr lang="en-US" altLang="en-US"/>
              <a:pPr>
                <a:defRPr/>
              </a:pPr>
              <a:t>1/7/25</a:t>
            </a:fld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669035-7014-14F5-9889-31813AE4B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8E4CA2-944B-584A-392B-F9FB21045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845555C-5FF8-4599-8422-3769F6C32E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59765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D7FB2C-635D-1CBC-AE79-9B9570F0F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3D28263-76BD-48DD-A75A-0D2AD470866E}" type="datetime1">
              <a:rPr lang="en-US" altLang="en-US"/>
              <a:pPr>
                <a:defRPr/>
              </a:pPr>
              <a:t>1/7/25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EA7211-F4C8-F76D-E389-661F1C6CD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C5F804-C041-A31B-560F-E39FA37B8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3C7FE39-0D2F-40B2-A672-D651064CDC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54309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6FD1D9-4A00-A6EB-E720-111693F6C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0F736F5-FA87-4F7C-B64D-2D80A04A976D}" type="datetime1">
              <a:rPr lang="en-US" altLang="en-US"/>
              <a:pPr>
                <a:defRPr/>
              </a:pPr>
              <a:t>1/7/25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1A8B24-6039-5182-194B-DC4EE13DA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B4E60E-B077-1E86-931F-45132BB73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280CB5B-49FC-4970-BB33-71DFD04EED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582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BDDCF715-4EBD-9D22-01CE-A379E575C4C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A82F9EB8-77F8-8889-0DC2-A54E53CCB8F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C8B4E0-F1CE-543B-6A35-DA14924E26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3BC5BBE-879C-4E0B-AE17-CA7924D4ED9E}" type="datetime1">
              <a:rPr lang="en-US" altLang="en-US"/>
              <a:pPr>
                <a:defRPr/>
              </a:pPr>
              <a:t>1/7/25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C768FB-93E2-E76F-9790-F07DDD8875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E55977-85A0-BD6F-836F-4BF08428E0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667BE6F-1036-4F76-BA68-7712450528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5" r:id="rId1"/>
    <p:sldLayoutId id="2147483966" r:id="rId2"/>
    <p:sldLayoutId id="2147483967" r:id="rId3"/>
    <p:sldLayoutId id="2147483968" r:id="rId4"/>
    <p:sldLayoutId id="2147483969" r:id="rId5"/>
    <p:sldLayoutId id="2147483970" r:id="rId6"/>
    <p:sldLayoutId id="2147483971" r:id="rId7"/>
    <p:sldLayoutId id="2147483972" r:id="rId8"/>
    <p:sldLayoutId id="2147483973" r:id="rId9"/>
    <p:sldLayoutId id="2147483974" r:id="rId10"/>
    <p:sldLayoutId id="214748396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" charset="-128"/>
          <a:cs typeface="ＭＳ Ｐゴシック" pitchFamily="-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" charset="-128"/>
          <a:cs typeface="ＭＳ Ｐゴシック" pitchFamily="-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" charset="-128"/>
          <a:cs typeface="ＭＳ Ｐゴシック" pitchFamily="-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" charset="-128"/>
          <a:cs typeface="ＭＳ Ｐゴシック" pitchFamily="-1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495F3FF2-1398-F9A3-62B7-628B3037C7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667000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School Name &amp; District</a:t>
            </a:r>
          </a:p>
        </p:txBody>
      </p:sp>
      <p:sp>
        <p:nvSpPr>
          <p:cNvPr id="12291" name="Title 1">
            <a:extLst>
              <a:ext uri="{FF2B5EF4-FFF2-40B4-BE49-F238E27FC236}">
                <a16:creationId xmlns:a16="http://schemas.microsoft.com/office/drawing/2014/main" id="{CA83E258-9CCB-8877-293B-A9736D4C65E5}"/>
              </a:ext>
            </a:extLst>
          </p:cNvPr>
          <p:cNvSpPr txBox="1">
            <a:spLocks/>
          </p:cNvSpPr>
          <p:nvPr/>
        </p:nvSpPr>
        <p:spPr bwMode="auto">
          <a:xfrm>
            <a:off x="914400" y="91440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dirty="0"/>
              <a:t>2025 Exhibition of School Planning and Architecture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dirty="0"/>
              <a:t>Northeast Region</a:t>
            </a:r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61B96488-255D-61BF-F4DF-CBD8F03EF0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7800" y="4419600"/>
            <a:ext cx="6400800" cy="1752600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en-US" dirty="0"/>
              <a:t>Location of School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D56A67A3-2BC3-BB10-56CC-BEDF1C712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Image title</a:t>
            </a:r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73ECF61C-5469-763B-5A5C-638D3D2C44B3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IMAGE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1508" name="Text Placeholder 3">
            <a:extLst>
              <a:ext uri="{FF2B5EF4-FFF2-40B4-BE49-F238E27FC236}">
                <a16:creationId xmlns:a16="http://schemas.microsoft.com/office/drawing/2014/main" id="{FAC40CF2-6A7E-78E9-9780-0484905101A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ea typeface="ＭＳ Ｐゴシック" panose="020B0600070205080204" pitchFamily="34" charset="-128"/>
              </a:rPr>
              <a:t>Planning Process: Narrative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3D6B570B-9CA4-34FC-8ACE-902156FFC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Image title</a:t>
            </a:r>
          </a:p>
        </p:txBody>
      </p:sp>
      <p:sp>
        <p:nvSpPr>
          <p:cNvPr id="22531" name="Content Placeholder 2">
            <a:extLst>
              <a:ext uri="{FF2B5EF4-FFF2-40B4-BE49-F238E27FC236}">
                <a16:creationId xmlns:a16="http://schemas.microsoft.com/office/drawing/2014/main" id="{65002233-C16C-5DB3-6E12-181D684BD58A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IMAGE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2532" name="Text Placeholder 3">
            <a:extLst>
              <a:ext uri="{FF2B5EF4-FFF2-40B4-BE49-F238E27FC236}">
                <a16:creationId xmlns:a16="http://schemas.microsoft.com/office/drawing/2014/main" id="{8F3021FA-363E-C71C-2747-A20EB07F6C5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ea typeface="ＭＳ Ｐゴシック" panose="020B0600070205080204" pitchFamily="34" charset="-128"/>
              </a:rPr>
              <a:t>Planning Process: Continued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3488FA29-E40F-B361-FE6A-78F84AA1D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Image title</a:t>
            </a: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1375D1A8-40D9-139E-68C2-75E2BFBD9FD9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IMAGE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3556" name="Text Placeholder 3">
            <a:extLst>
              <a:ext uri="{FF2B5EF4-FFF2-40B4-BE49-F238E27FC236}">
                <a16:creationId xmlns:a16="http://schemas.microsoft.com/office/drawing/2014/main" id="{E2E7A363-2EEB-01E7-819D-5076C55C16A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ea typeface="ＭＳ Ｐゴシック" panose="020B0600070205080204" pitchFamily="34" charset="-128"/>
              </a:rPr>
              <a:t>Revolutions in Learning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7104011C-044B-612E-3240-687EAEB9F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Image title</a:t>
            </a: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4ECBEFE7-CA7F-088D-E58F-5ABC6176861D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IMAGE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4580" name="Text Placeholder 3">
            <a:extLst>
              <a:ext uri="{FF2B5EF4-FFF2-40B4-BE49-F238E27FC236}">
                <a16:creationId xmlns:a16="http://schemas.microsoft.com/office/drawing/2014/main" id="{93A7FC53-815A-1E25-9706-2251E0155D04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ea typeface="ＭＳ Ｐゴシック" panose="020B0600070205080204" pitchFamily="34" charset="-128"/>
              </a:rPr>
              <a:t>Revolutions in Learning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044A65CD-C3BF-3381-07F7-A69FB0552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Floor plan</a:t>
            </a:r>
          </a:p>
        </p:txBody>
      </p:sp>
      <p:sp>
        <p:nvSpPr>
          <p:cNvPr id="25603" name="TextBox 2">
            <a:extLst>
              <a:ext uri="{FF2B5EF4-FFF2-40B4-BE49-F238E27FC236}">
                <a16:creationId xmlns:a16="http://schemas.microsoft.com/office/drawing/2014/main" id="{F56D07B9-9E2F-1DB2-BC9E-6F4CC10679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057400"/>
            <a:ext cx="6705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Insert large format floor plan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Note: Please add additional slides for additional floors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9524C41E-F747-61B0-4348-1B7CA5C7B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38200"/>
          </a:xfrm>
        </p:spPr>
        <p:txBody>
          <a:bodyPr/>
          <a:lstStyle/>
          <a:p>
            <a:pPr eaLnBrk="1" hangingPunct="1"/>
            <a:r>
              <a:rPr lang="en-US" altLang="en-US" sz="3200">
                <a:ea typeface="ＭＳ Ｐゴシック" panose="020B0600070205080204" pitchFamily="34" charset="-128"/>
              </a:rPr>
              <a:t>Exhibition of School Planning and Architecture</a:t>
            </a:r>
            <a:br>
              <a:rPr lang="en-US" altLang="en-US" sz="3200">
                <a:ea typeface="ＭＳ Ｐゴシック" panose="020B0600070205080204" pitchFamily="34" charset="-128"/>
              </a:rPr>
            </a:br>
            <a:r>
              <a:rPr lang="en-US" altLang="en-US" sz="3200">
                <a:ea typeface="ＭＳ Ｐゴシック" panose="020B0600070205080204" pitchFamily="34" charset="-128"/>
              </a:rPr>
              <a:t>  Project Data</a:t>
            </a:r>
            <a:br>
              <a:rPr lang="en-US" altLang="en-US">
                <a:ea typeface="ＭＳ Ｐゴシック" panose="020B0600070205080204" pitchFamily="34" charset="-128"/>
              </a:rPr>
            </a:br>
            <a:endParaRPr lang="en-US" altLang="en-US">
              <a:ea typeface="ＭＳ Ｐゴシック" panose="020B0600070205080204" pitchFamily="34" charset="-128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4D2E1DB-1EFE-8EC4-67B4-E5C475D99A64}"/>
              </a:ext>
            </a:extLst>
          </p:cNvPr>
          <p:cNvGraphicFramePr>
            <a:graphicFrameLocks noGrp="1"/>
          </p:cNvGraphicFramePr>
          <p:nvPr/>
        </p:nvGraphicFramePr>
        <p:xfrm>
          <a:off x="1752600" y="1524000"/>
          <a:ext cx="5622925" cy="1066800"/>
        </p:xfrm>
        <a:graphic>
          <a:graphicData uri="http://schemas.openxmlformats.org/drawingml/2006/table">
            <a:tbl>
              <a:tblPr/>
              <a:tblGrid>
                <a:gridCol w="21828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40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Times New Roman" charset="0"/>
                        </a:rPr>
                        <a:t>Submitting Firm :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Times New Roman" charset="0"/>
                        </a:rPr>
                        <a:t>Project Role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Times New Roman" charset="0"/>
                        </a:rPr>
                        <a:t>Project Contact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Times New Roman" charset="0"/>
                        </a:rPr>
                        <a:t>Title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Times New Roman" charset="0"/>
                        </a:rPr>
                        <a:t>Address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Times New Roman" charset="0"/>
                        </a:rPr>
                        <a:t>City, State or Province, Country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Times New Roman" charset="0"/>
                        </a:rPr>
                        <a:t>Phone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4BD3687-E463-AA33-23A5-3D11E82AEBB0}"/>
              </a:ext>
            </a:extLst>
          </p:cNvPr>
          <p:cNvGraphicFramePr>
            <a:graphicFrameLocks noGrp="1"/>
          </p:cNvGraphicFramePr>
          <p:nvPr/>
        </p:nvGraphicFramePr>
        <p:xfrm>
          <a:off x="1752600" y="2743200"/>
          <a:ext cx="5346700" cy="1089299"/>
        </p:xfrm>
        <a:graphic>
          <a:graphicData uri="http://schemas.openxmlformats.org/drawingml/2006/table">
            <a:tbl>
              <a:tblPr/>
              <a:tblGrid>
                <a:gridCol w="19064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402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71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Times New Roman" charset="0"/>
                        </a:rPr>
                        <a:t>Joint Partner Firm:</a:t>
                      </a: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2" marR="68582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Times New Roman" charset="0"/>
                        </a:rPr>
                        <a:t>Project Role</a:t>
                      </a: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2" marR="68582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Times New Roman" charset="0"/>
                        </a:rPr>
                        <a:t>Project Contact</a:t>
                      </a: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2" marR="68582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1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Times New Roman" charset="0"/>
                        </a:rPr>
                        <a:t>Title</a:t>
                      </a: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2" marR="68582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1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Times New Roman" charset="0"/>
                        </a:rPr>
                        <a:t>Address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2" marR="68582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63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Times New Roman" charset="0"/>
                        </a:rPr>
                        <a:t>City, State or Province, Country</a:t>
                      </a: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2" marR="68582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71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Times New Roman" charset="0"/>
                        </a:rPr>
                        <a:t>Phone</a:t>
                      </a: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2" marR="68582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5FF34B2-D990-D367-49DC-95359BE33116}"/>
              </a:ext>
            </a:extLst>
          </p:cNvPr>
          <p:cNvGraphicFramePr>
            <a:graphicFrameLocks noGrp="1"/>
          </p:cNvGraphicFramePr>
          <p:nvPr/>
        </p:nvGraphicFramePr>
        <p:xfrm>
          <a:off x="1752600" y="3810000"/>
          <a:ext cx="5622925" cy="1295400"/>
        </p:xfrm>
        <a:graphic>
          <a:graphicData uri="http://schemas.openxmlformats.org/drawingml/2006/table">
            <a:tbl>
              <a:tblPr/>
              <a:tblGrid>
                <a:gridCol w="21828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40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Times New Roman" charset="0"/>
                        </a:rPr>
                        <a:t>Planner on Record: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Ｐゴシック" charset="0"/>
                          <a:cs typeface="Arial"/>
                        </a:rPr>
                        <a:t>Name</a:t>
                      </a: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Ｐゴシック" charset="0"/>
                          <a:cs typeface="Arial"/>
                        </a:rPr>
                        <a:t>Address</a:t>
                      </a: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Times New Roman" charset="0"/>
                        </a:rPr>
                        <a:t>City, State or Province, Country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Ｐゴシック" charset="0"/>
                          <a:cs typeface="Arial"/>
                        </a:rPr>
                        <a:t>Phone</a:t>
                      </a: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ＭＳ Ｐゴシック" charset="0"/>
                          <a:cs typeface="Arial"/>
                        </a:rPr>
                        <a:t>Email</a:t>
                      </a: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B7C709F-98E3-BD84-811C-2F23C74CA97E}"/>
              </a:ext>
            </a:extLst>
          </p:cNvPr>
          <p:cNvGraphicFramePr>
            <a:graphicFrameLocks noGrp="1"/>
          </p:cNvGraphicFramePr>
          <p:nvPr/>
        </p:nvGraphicFramePr>
        <p:xfrm>
          <a:off x="1752600" y="5105400"/>
          <a:ext cx="5622925" cy="1143000"/>
        </p:xfrm>
        <a:graphic>
          <a:graphicData uri="http://schemas.openxmlformats.org/drawingml/2006/table">
            <a:tbl>
              <a:tblPr/>
              <a:tblGrid>
                <a:gridCol w="21828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40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Times New Roman" charset="0"/>
                        </a:rPr>
                        <a:t>Construction Firm: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Times New Roman" charset="0"/>
                        </a:rPr>
                        <a:t>Project Role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Times New Roman" charset="0"/>
                        </a:rPr>
                        <a:t>Project Contact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Times New Roman" charset="0"/>
                        </a:rPr>
                        <a:t>Title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Times New Roman" charset="0"/>
                        </a:rPr>
                        <a:t>Address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Times New Roman" charset="0"/>
                        </a:rPr>
                        <a:t>City, State or Province, Country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Times New Roman" charset="0"/>
                        </a:rPr>
                        <a:t>Phone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AC0169B8-85B1-FDB9-9D79-CAF50B22B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38200"/>
          </a:xfrm>
        </p:spPr>
        <p:txBody>
          <a:bodyPr/>
          <a:lstStyle/>
          <a:p>
            <a:pPr eaLnBrk="1" hangingPunct="1"/>
            <a:r>
              <a:rPr lang="en-US" altLang="en-US" sz="3200">
                <a:ea typeface="ＭＳ Ｐゴシック" panose="020B0600070205080204" pitchFamily="34" charset="-128"/>
              </a:rPr>
              <a:t>Exhibition of School Planning and Architecture</a:t>
            </a:r>
            <a:br>
              <a:rPr lang="en-US" altLang="en-US" sz="3200">
                <a:ea typeface="ＭＳ Ｐゴシック" panose="020B0600070205080204" pitchFamily="34" charset="-128"/>
              </a:rPr>
            </a:br>
            <a:r>
              <a:rPr lang="en-US" altLang="en-US" sz="3200">
                <a:ea typeface="ＭＳ Ｐゴシック" panose="020B0600070205080204" pitchFamily="34" charset="-128"/>
              </a:rPr>
              <a:t>  Project Details</a:t>
            </a:r>
            <a:br>
              <a:rPr lang="en-US" altLang="en-US">
                <a:ea typeface="ＭＳ Ｐゴシック" panose="020B0600070205080204" pitchFamily="34" charset="-128"/>
              </a:rPr>
            </a:br>
            <a:endParaRPr lang="en-US" altLang="en-US">
              <a:ea typeface="ＭＳ Ｐゴシック" panose="020B0600070205080204" pitchFamily="34" charset="-128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E994AEE-304D-691D-9CCB-B0CFB4E8D1AD}"/>
              </a:ext>
            </a:extLst>
          </p:cNvPr>
          <p:cNvGraphicFramePr>
            <a:graphicFrameLocks noGrp="1"/>
          </p:cNvGraphicFramePr>
          <p:nvPr/>
        </p:nvGraphicFramePr>
        <p:xfrm>
          <a:off x="2209800" y="1371600"/>
          <a:ext cx="4816475" cy="4840296"/>
        </p:xfrm>
        <a:graphic>
          <a:graphicData uri="http://schemas.openxmlformats.org/drawingml/2006/table">
            <a:tbl>
              <a:tblPr/>
              <a:tblGrid>
                <a:gridCol w="1917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98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098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Project Name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5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City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5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State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5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District Name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5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Supt/President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5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Occupancy Date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36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Grades Housed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4788"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36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Capacity(Students)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25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Site Size (acres)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25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Gross Area (sq. ft.)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25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Per Occupant(pupil)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25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 gross/net please indicate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4788"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936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Design and Build?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25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If yes, Total Cost: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936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Includes: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04788"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Project Costs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936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If no, 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825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Site Development: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825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Building Construction: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825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Fixed Equipment: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936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Other: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04788"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047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Total:</a:t>
                      </a:r>
                    </a:p>
                  </a:txBody>
                  <a:tcPr marL="0" marR="0" marT="0" marB="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08883-E82C-516E-0B67-E0F1AB0E8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j-ea"/>
                <a:cs typeface="+mj-cs"/>
              </a:rPr>
              <a:t>Supporting/Supplemental</a:t>
            </a:r>
            <a:br>
              <a:rPr lang="en-US" dirty="0">
                <a:ea typeface="+mj-ea"/>
                <a:cs typeface="+mj-cs"/>
              </a:rPr>
            </a:br>
            <a:r>
              <a:rPr lang="en-US" dirty="0">
                <a:ea typeface="+mj-ea"/>
                <a:cs typeface="+mj-cs"/>
              </a:rPr>
              <a:t> files/Images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B2F4B-C3F2-73B4-E690-A3EBC953F8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solidFill>
            <a:schemeClr val="bg1">
              <a:lumMod val="50000"/>
              <a:lumOff val="5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>
                <a:ea typeface="+mn-ea"/>
                <a:cs typeface="+mn-cs"/>
              </a:rPr>
              <a:t>Not to exceed </a:t>
            </a:r>
            <a:r>
              <a:rPr lang="en-US">
                <a:ea typeface="+mn-ea"/>
                <a:cs typeface="+mn-cs"/>
              </a:rPr>
              <a:t>five (5) </a:t>
            </a:r>
            <a:r>
              <a:rPr lang="en-US" dirty="0">
                <a:ea typeface="+mn-ea"/>
                <a:cs typeface="+mn-cs"/>
              </a:rPr>
              <a:t>additional slides</a:t>
            </a:r>
          </a:p>
        </p:txBody>
      </p:sp>
      <p:sp>
        <p:nvSpPr>
          <p:cNvPr id="28676" name="Content Placeholder 3">
            <a:extLst>
              <a:ext uri="{FF2B5EF4-FFF2-40B4-BE49-F238E27FC236}">
                <a16:creationId xmlns:a16="http://schemas.microsoft.com/office/drawing/2014/main" id="{A03EC834-B56A-C525-23FA-530C3A52A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solidFill>
            <a:schemeClr val="tx1"/>
          </a:solidFill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>
                <a:solidFill>
                  <a:schemeClr val="bg1"/>
                </a:solidFill>
                <a:ea typeface="ＭＳ Ｐゴシック" panose="020B0600070205080204" pitchFamily="34" charset="-128"/>
              </a:rPr>
              <a:t>Add additional images information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43FF87FD-3384-F5CF-AC31-7DD0A18F7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Project name</a:t>
            </a:r>
          </a:p>
        </p:txBody>
      </p:sp>
      <p:sp>
        <p:nvSpPr>
          <p:cNvPr id="13315" name="TextBox 3">
            <a:extLst>
              <a:ext uri="{FF2B5EF4-FFF2-40B4-BE49-F238E27FC236}">
                <a16:creationId xmlns:a16="http://schemas.microsoft.com/office/drawing/2014/main" id="{5F532E51-E8A9-6FFD-8BE8-6EE58F80F2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438400"/>
            <a:ext cx="6705600" cy="32623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/>
              <a:t>Main Exterior Image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83895BED-B39F-A39B-FEE1-168178B9F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Project name</a:t>
            </a:r>
          </a:p>
        </p:txBody>
      </p:sp>
      <p:sp>
        <p:nvSpPr>
          <p:cNvPr id="14339" name="TextBox 3">
            <a:extLst>
              <a:ext uri="{FF2B5EF4-FFF2-40B4-BE49-F238E27FC236}">
                <a16:creationId xmlns:a16="http://schemas.microsoft.com/office/drawing/2014/main" id="{ABF1678A-3EF3-4AF2-BC19-E358DDE05D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438400"/>
            <a:ext cx="6705600" cy="32623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/>
              <a:t>Main Site Diagram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55371268-F74B-AB3D-8353-1227A9B8D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Image title</a:t>
            </a:r>
          </a:p>
        </p:txBody>
      </p:sp>
      <p:sp>
        <p:nvSpPr>
          <p:cNvPr id="15363" name="Content Placeholder 2">
            <a:extLst>
              <a:ext uri="{FF2B5EF4-FFF2-40B4-BE49-F238E27FC236}">
                <a16:creationId xmlns:a16="http://schemas.microsoft.com/office/drawing/2014/main" id="{F15AA669-6E6F-B4AE-0B70-E56A8DBC377E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IMAGE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5364" name="Text Placeholder 3">
            <a:extLst>
              <a:ext uri="{FF2B5EF4-FFF2-40B4-BE49-F238E27FC236}">
                <a16:creationId xmlns:a16="http://schemas.microsoft.com/office/drawing/2014/main" id="{CA7D16DE-E58F-6417-E0C3-818E3DA4691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ea typeface="ＭＳ Ｐゴシック" panose="020B0600070205080204" pitchFamily="34" charset="-128"/>
              </a:rPr>
              <a:t>Community Environment: Narrative to 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44940930-53D4-50D2-0543-E616ACB26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Image title</a:t>
            </a:r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7B9A6F6F-6FA4-D1C5-24AD-505DF5A76698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IMAGE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6388" name="Text Placeholder 3">
            <a:extLst>
              <a:ext uri="{FF2B5EF4-FFF2-40B4-BE49-F238E27FC236}">
                <a16:creationId xmlns:a16="http://schemas.microsoft.com/office/drawing/2014/main" id="{AFE4BA24-6344-1B00-3FD6-9A73C1E5476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ea typeface="ＭＳ Ｐゴシック" panose="020B0600070205080204" pitchFamily="34" charset="-128"/>
              </a:rPr>
              <a:t>Community Environment: </a:t>
            </a:r>
            <a:r>
              <a:rPr lang="en-US" altLang="en-US" b="1" i="1">
                <a:ea typeface="ＭＳ Ｐゴシック" panose="020B0600070205080204" pitchFamily="34" charset="-128"/>
              </a:rPr>
              <a:t>Continued…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5177B6FB-87D1-AD92-D04B-EF28920B7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Image title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26BD43F5-9CE3-C7DC-A8C3-6ECD89BD11F3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IMAGE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7412" name="Text Placeholder 3">
            <a:extLst>
              <a:ext uri="{FF2B5EF4-FFF2-40B4-BE49-F238E27FC236}">
                <a16:creationId xmlns:a16="http://schemas.microsoft.com/office/drawing/2014/main" id="{BFDA9461-EEF8-C2EB-FB64-3C63F01E5DA1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ea typeface="ＭＳ Ｐゴシック" panose="020B0600070205080204" pitchFamily="34" charset="-128"/>
              </a:rPr>
              <a:t>Learning Environment: </a:t>
            </a:r>
            <a:r>
              <a:rPr lang="en-US" altLang="en-US" i="1">
                <a:ea typeface="ＭＳ Ｐゴシック" panose="020B0600070205080204" pitchFamily="34" charset="-128"/>
              </a:rPr>
              <a:t>narrative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360ED059-B379-F91E-CBF4-1493C36FC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Image title</a:t>
            </a:r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4077E036-7BB3-B62F-7FC3-26ABC7BBD9E4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IMAGE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8436" name="Text Placeholder 3">
            <a:extLst>
              <a:ext uri="{FF2B5EF4-FFF2-40B4-BE49-F238E27FC236}">
                <a16:creationId xmlns:a16="http://schemas.microsoft.com/office/drawing/2014/main" id="{3E2C3611-EA30-E066-DDF0-242DB32EF42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ea typeface="ＭＳ Ｐゴシック" panose="020B0600070205080204" pitchFamily="34" charset="-128"/>
              </a:rPr>
              <a:t>Learning Environment: </a:t>
            </a:r>
            <a:r>
              <a:rPr lang="en-US" altLang="en-US" i="1">
                <a:ea typeface="ＭＳ Ｐゴシック" panose="020B0600070205080204" pitchFamily="34" charset="-128"/>
              </a:rPr>
              <a:t>Continued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CB763D6C-8E00-F296-3699-E5243CF76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Image title</a:t>
            </a:r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2491D5E0-82F6-CD04-A02B-E85C2822CC22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IMAGE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9460" name="Text Placeholder 3">
            <a:extLst>
              <a:ext uri="{FF2B5EF4-FFF2-40B4-BE49-F238E27FC236}">
                <a16:creationId xmlns:a16="http://schemas.microsoft.com/office/drawing/2014/main" id="{F04B9DFF-0206-D2A4-A876-9D76CBEA20FF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ea typeface="ＭＳ Ｐゴシック" panose="020B0600070205080204" pitchFamily="34" charset="-128"/>
              </a:rPr>
              <a:t>Physical Environment - Narrative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4D954FA0-E232-0101-3E67-5A47D49B9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Image title</a:t>
            </a:r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D1B45F9F-F0C9-74BD-1A6B-1643AFBB665B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IMAGE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0484" name="Text Placeholder 3">
            <a:extLst>
              <a:ext uri="{FF2B5EF4-FFF2-40B4-BE49-F238E27FC236}">
                <a16:creationId xmlns:a16="http://schemas.microsoft.com/office/drawing/2014/main" id="{18D87473-C77A-07DA-BAEB-27A77D15804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ea typeface="ＭＳ Ｐゴシック" panose="020B0600070205080204" pitchFamily="34" charset="-128"/>
              </a:rPr>
              <a:t>Physical Environment - Continued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</TotalTime>
  <Words>317</Words>
  <Application>Microsoft Macintosh PowerPoint</Application>
  <PresentationFormat>On-screen Show (4:3)</PresentationFormat>
  <Paragraphs>133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ＭＳ Ｐゴシック</vt:lpstr>
      <vt:lpstr>Arial</vt:lpstr>
      <vt:lpstr>Calibri</vt:lpstr>
      <vt:lpstr>Times New Roman</vt:lpstr>
      <vt:lpstr>Office Theme</vt:lpstr>
      <vt:lpstr>School Name &amp; District</vt:lpstr>
      <vt:lpstr>Project name</vt:lpstr>
      <vt:lpstr>Project name</vt:lpstr>
      <vt:lpstr>Image title</vt:lpstr>
      <vt:lpstr>Image title</vt:lpstr>
      <vt:lpstr>Image title</vt:lpstr>
      <vt:lpstr>Image title</vt:lpstr>
      <vt:lpstr>Image title</vt:lpstr>
      <vt:lpstr>Image title</vt:lpstr>
      <vt:lpstr>Image title</vt:lpstr>
      <vt:lpstr>Image title</vt:lpstr>
      <vt:lpstr>Image title</vt:lpstr>
      <vt:lpstr>Image title</vt:lpstr>
      <vt:lpstr>Floor plan</vt:lpstr>
      <vt:lpstr>Exhibition of School Planning and Architecture   Project Data </vt:lpstr>
      <vt:lpstr>Exhibition of School Planning and Architecture   Project Details </vt:lpstr>
      <vt:lpstr>Supporting/Supplemental  files/Images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Name</dc:title>
  <dc:creator>Linda Frankson</dc:creator>
  <cp:lastModifiedBy>Julie Fried</cp:lastModifiedBy>
  <cp:revision>17</cp:revision>
  <dcterms:created xsi:type="dcterms:W3CDTF">2008-07-31T15:01:58Z</dcterms:created>
  <dcterms:modified xsi:type="dcterms:W3CDTF">2025-01-07T14:47:47Z</dcterms:modified>
</cp:coreProperties>
</file>